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3" r:id="rId5"/>
    <p:sldId id="261" r:id="rId6"/>
    <p:sldId id="265" r:id="rId7"/>
    <p:sldId id="264" r:id="rId8"/>
    <p:sldId id="260" r:id="rId9"/>
    <p:sldId id="262" r:id="rId10"/>
    <p:sldId id="266" r:id="rId11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86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5844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0431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1094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3963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3918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60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067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8655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9313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445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307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57DD7-CCB1-4ECC-8325-27FA302FE448}" type="datetimeFigureOut">
              <a:rPr lang="de-DE" smtClean="0"/>
              <a:t>30.12.2017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E43DE-E48A-4498-A3C9-C2B68D2DC9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237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www.google.de/url?sa=i&amp;rct=j&amp;q=&amp;esrc=s&amp;source=images&amp;cd=&amp;cad=rja&amp;uact=8&amp;ved=0ahUKEwj5oNzC5O_TAhWKliwKHSm1DPgQjRwIBw&amp;url=https://www.youtube.com/watch?v%3DYX_w-C8DdJI&amp;psig=AFQjCNF1DB6p7ADRDrupQzwzR5ia71S30w&amp;ust=1494865010414605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de/search?q=temperaturanstieg+Alpen&amp;source=lnms&amp;tbm=isch&amp;sa=X&amp;ved=0ahUKEwjY0LmLrfDTAhXEGCwKHSy2AEEQ_AUICigB&amp;biw=942&amp;bih=433&amp;dpr=1.45" TargetMode="External"/><Relationship Id="rId7" Type="http://schemas.openxmlformats.org/officeDocument/2006/relationships/hyperlink" Target="https://www.ovb-online.de/verheerende-schlammlawine-8625068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f-landeck.at/cms/index.php/83-aktuelle-beitraege-blog/einsaetze/524-2017-felssturz-in-nauders-eine-person-getoetet.html" TargetMode="External"/><Relationship Id="rId5" Type="http://schemas.openxmlformats.org/officeDocument/2006/relationships/hyperlink" Target="http://www.br.de/klimawandel/klimawandel-alpen-berge-auswirkungen-100.html" TargetMode="External"/><Relationship Id="rId4" Type="http://schemas.openxmlformats.org/officeDocument/2006/relationships/hyperlink" Target="https://www.bund-naturschutz.de/alpen/gefaehrdung/bergwald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www.google.de/url?sa=i&amp;rct=j&amp;q=&amp;esrc=s&amp;source=images&amp;cd=&amp;ved=0ahUKEwjigaDz8fHTAhViIJoKHWygB4YQjRwIBw&amp;url=http://www.noz.de/deutschland-welt/gut-zu-wissen/artikel/608180/der-pasterzen-gletscher-in-osterreich-lost-sich-auf&amp;psig=AFQjCNEJd2veFhoq-WYNUZZfEOKuishAMw&amp;ust=1494937298764745&amp;cad=rj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Bildergebnis für Klimawandel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41" r="9653"/>
          <a:stretch/>
        </p:blipFill>
        <p:spPr bwMode="auto">
          <a:xfrm>
            <a:off x="0" y="-738404"/>
            <a:ext cx="9176274" cy="775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3337" y="2924944"/>
            <a:ext cx="8229600" cy="114300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de-DE" dirty="0" smtClean="0"/>
              <a:t>Auswirkungen des Klimawandels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112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6525"/>
            <a:ext cx="9144000" cy="7138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de-DE" dirty="0" smtClean="0"/>
              <a:t>Quellen: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906500"/>
            <a:ext cx="8229600" cy="425880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0" indent="0">
              <a:buNone/>
            </a:pPr>
            <a:endParaRPr lang="de-DE" sz="1400" dirty="0" smtClean="0"/>
          </a:p>
          <a:p>
            <a:r>
              <a:rPr lang="de-DE" sz="1400" dirty="0" smtClean="0"/>
              <a:t>Der Brockhaus</a:t>
            </a:r>
          </a:p>
          <a:p>
            <a:endParaRPr lang="de-DE" sz="1400" dirty="0"/>
          </a:p>
          <a:p>
            <a:r>
              <a:rPr lang="de-DE" sz="1400" dirty="0" smtClean="0"/>
              <a:t>Internetseite des DAV </a:t>
            </a:r>
            <a:endParaRPr lang="de-DE" sz="1400" dirty="0" smtClean="0"/>
          </a:p>
          <a:p>
            <a:endParaRPr lang="de-DE" sz="1400" dirty="0"/>
          </a:p>
          <a:p>
            <a:r>
              <a:rPr lang="de-DE" sz="1400" smtClean="0"/>
              <a:t>Unsere Wanderung </a:t>
            </a:r>
            <a:endParaRPr lang="de-DE" sz="1400" dirty="0" smtClean="0"/>
          </a:p>
          <a:p>
            <a:pPr marL="0" indent="0">
              <a:buNone/>
            </a:pPr>
            <a:endParaRPr lang="de-DE" sz="1400" dirty="0"/>
          </a:p>
          <a:p>
            <a:r>
              <a:rPr lang="de-DE" sz="1400" dirty="0">
                <a:hlinkClick r:id="rId3"/>
              </a:rPr>
              <a:t>https://</a:t>
            </a:r>
            <a:r>
              <a:rPr lang="de-DE" sz="1400" dirty="0" smtClean="0">
                <a:hlinkClick r:id="rId3"/>
              </a:rPr>
              <a:t>www.google.de/search?q=temperaturanstieg+Alpen&amp;source=lnms&amp;tbm=isch&amp;sa=X&amp;ved=0ahUKEwjY0LmLrfDTAhXEGCwKHSy2AEEQ_AUICigB&amp;biw=942&amp;bih=433&amp;dpr=1.45</a:t>
            </a:r>
            <a:endParaRPr lang="de-DE" sz="1400" dirty="0" smtClean="0"/>
          </a:p>
          <a:p>
            <a:pPr marL="0" indent="0">
              <a:buNone/>
            </a:pPr>
            <a:endParaRPr lang="de-DE" sz="1400" dirty="0" smtClean="0"/>
          </a:p>
          <a:p>
            <a:r>
              <a:rPr lang="de-DE" sz="1400" dirty="0">
                <a:hlinkClick r:id="rId4"/>
              </a:rPr>
              <a:t>https://</a:t>
            </a:r>
            <a:r>
              <a:rPr lang="de-DE" sz="1400" dirty="0" smtClean="0">
                <a:hlinkClick r:id="rId4"/>
              </a:rPr>
              <a:t>www.bund-naturschutz.de/alpen/gefaehrdung/bergwald.html</a:t>
            </a:r>
            <a:endParaRPr lang="de-DE" sz="1400" dirty="0" smtClean="0"/>
          </a:p>
          <a:p>
            <a:endParaRPr lang="de-DE" sz="1400" dirty="0"/>
          </a:p>
          <a:p>
            <a:r>
              <a:rPr lang="de-DE" sz="1400" dirty="0">
                <a:hlinkClick r:id="rId5"/>
              </a:rPr>
              <a:t>http://</a:t>
            </a:r>
            <a:r>
              <a:rPr lang="de-DE" sz="1400" dirty="0" smtClean="0">
                <a:hlinkClick r:id="rId5"/>
              </a:rPr>
              <a:t>www.br.de/klimawandel/klimawandel-alpen-berge-auswirkungen-100.html</a:t>
            </a:r>
            <a:endParaRPr lang="de-DE" sz="1400" dirty="0" smtClean="0"/>
          </a:p>
          <a:p>
            <a:endParaRPr lang="de-DE" sz="1400" dirty="0"/>
          </a:p>
          <a:p>
            <a:r>
              <a:rPr lang="de-DE" sz="1400" dirty="0">
                <a:hlinkClick r:id="rId6"/>
              </a:rPr>
              <a:t>https://</a:t>
            </a:r>
            <a:r>
              <a:rPr lang="de-DE" sz="1400" dirty="0" smtClean="0">
                <a:hlinkClick r:id="rId6"/>
              </a:rPr>
              <a:t>www.ff-landeck.at/cms/index.php/83-aktuelle-beitraege-blog/einsaetze/524-2017-felssturz-in-nauders-eine-person-getoetet.html</a:t>
            </a:r>
            <a:endParaRPr lang="de-DE" sz="1400" dirty="0" smtClean="0"/>
          </a:p>
          <a:p>
            <a:endParaRPr lang="de-DE" sz="1400" dirty="0"/>
          </a:p>
          <a:p>
            <a:r>
              <a:rPr lang="de-DE" sz="1400" dirty="0">
                <a:hlinkClick r:id="rId7"/>
              </a:rPr>
              <a:t>https://</a:t>
            </a:r>
            <a:r>
              <a:rPr lang="de-DE" sz="1400" dirty="0" smtClean="0">
                <a:hlinkClick r:id="rId7"/>
              </a:rPr>
              <a:t>www.ovb-online.de/verheerende-schlammlawine-8625068.html</a:t>
            </a:r>
            <a:endParaRPr lang="de-DE" sz="1400" dirty="0" smtClean="0"/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endParaRPr lang="de-DE" sz="1400" dirty="0"/>
          </a:p>
          <a:p>
            <a:endParaRPr lang="de-DE" sz="1400" dirty="0"/>
          </a:p>
          <a:p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7937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6525"/>
            <a:ext cx="9144000" cy="7138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1"/>
            <a:ext cx="4834880" cy="3412976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2000" dirty="0" smtClean="0"/>
              <a:t>1  Allgemeine Fakten und Erwartungen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 smtClean="0"/>
              <a:t>2  Auswirkungen auf die Flora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 smtClean="0"/>
              <a:t>3  Auswirkungen auf die Fauna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 smtClean="0"/>
              <a:t>4  Auswirkungen auf die Gletscher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/>
              <a:t>5</a:t>
            </a:r>
            <a:r>
              <a:rPr lang="de-DE" sz="2000" dirty="0" smtClean="0"/>
              <a:t>  Gesamtzusammenhang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2000" dirty="0" smtClean="0"/>
              <a:t>6  Quellen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217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7160"/>
            <a:ext cx="9144000" cy="7132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DE" sz="2800" dirty="0" smtClean="0"/>
              <a:t>Allgemeine Fakten und Erwartungen 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368152"/>
            <a:ext cx="8229600" cy="544522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 fontScale="92500"/>
          </a:bodyPr>
          <a:lstStyle/>
          <a:p>
            <a:pPr>
              <a:lnSpc>
                <a:spcPct val="200000"/>
              </a:lnSpc>
            </a:pPr>
            <a:r>
              <a:rPr lang="de-DE" sz="1800" dirty="0" smtClean="0"/>
              <a:t>Deutlich </a:t>
            </a:r>
            <a:r>
              <a:rPr lang="de-DE" sz="1800" dirty="0"/>
              <a:t>stärkere Auswirkungen des Klimawandels </a:t>
            </a:r>
            <a:r>
              <a:rPr lang="de-DE" sz="1800" dirty="0" smtClean="0"/>
              <a:t>als in gemäßigten Gebieten </a:t>
            </a:r>
            <a:endParaRPr lang="de-DE" sz="1800" dirty="0"/>
          </a:p>
          <a:p>
            <a:pPr>
              <a:lnSpc>
                <a:spcPct val="200000"/>
              </a:lnSpc>
            </a:pPr>
            <a:r>
              <a:rPr lang="de-DE" sz="1800" dirty="0"/>
              <a:t>Erwartung: </a:t>
            </a:r>
            <a:endParaRPr lang="de-DE" sz="1800" dirty="0" smtClean="0"/>
          </a:p>
          <a:p>
            <a:pPr marL="6286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DE" sz="1800" dirty="0" smtClean="0"/>
              <a:t>Anstieg </a:t>
            </a:r>
            <a:r>
              <a:rPr lang="de-DE" sz="1800" dirty="0"/>
              <a:t>3°C – 5°C  </a:t>
            </a:r>
            <a:r>
              <a:rPr lang="de-DE" sz="1800" dirty="0" smtClean="0"/>
              <a:t>bis zum </a:t>
            </a:r>
            <a:r>
              <a:rPr lang="de-DE" sz="1800" dirty="0"/>
              <a:t>E</a:t>
            </a:r>
            <a:r>
              <a:rPr lang="de-DE" sz="1800" dirty="0" smtClean="0"/>
              <a:t>nde </a:t>
            </a:r>
            <a:r>
              <a:rPr lang="de-DE" sz="1800" dirty="0"/>
              <a:t>des </a:t>
            </a:r>
            <a:r>
              <a:rPr lang="de-DE" sz="1800" dirty="0" smtClean="0"/>
              <a:t>Jahrhunderts</a:t>
            </a:r>
          </a:p>
          <a:p>
            <a:pPr marL="6286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de-DE" sz="1800" dirty="0" smtClean="0">
                <a:solidFill>
                  <a:prstClr val="black"/>
                </a:solidFill>
              </a:rPr>
              <a:t>Anstieg </a:t>
            </a:r>
            <a:r>
              <a:rPr lang="de-DE" sz="1800" dirty="0">
                <a:solidFill>
                  <a:prstClr val="black"/>
                </a:solidFill>
              </a:rPr>
              <a:t>der Schneegrenze um </a:t>
            </a:r>
            <a:r>
              <a:rPr lang="de-DE" sz="1800" dirty="0" smtClean="0">
                <a:solidFill>
                  <a:prstClr val="black"/>
                </a:solidFill>
              </a:rPr>
              <a:t>400m - 800m zum </a:t>
            </a:r>
            <a:r>
              <a:rPr lang="de-DE" sz="1800" dirty="0">
                <a:solidFill>
                  <a:prstClr val="black"/>
                </a:solidFill>
              </a:rPr>
              <a:t>Ende des Jahrhunderts</a:t>
            </a:r>
          </a:p>
          <a:p>
            <a:pPr marL="628650" lvl="0" indent="-285750">
              <a:lnSpc>
                <a:spcPct val="2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de-DE" sz="1800" dirty="0" smtClean="0">
                <a:solidFill>
                  <a:prstClr val="black"/>
                </a:solidFill>
              </a:rPr>
              <a:t>Verkürzung </a:t>
            </a:r>
            <a:r>
              <a:rPr lang="de-DE" sz="1800" dirty="0">
                <a:solidFill>
                  <a:prstClr val="black"/>
                </a:solidFill>
              </a:rPr>
              <a:t>der Schneedeckendauer auf 1800m um 6-9 Wochen </a:t>
            </a:r>
            <a:endParaRPr lang="de-DE" sz="1800" dirty="0" smtClean="0">
              <a:solidFill>
                <a:prstClr val="black"/>
              </a:solidFill>
            </a:endParaRPr>
          </a:p>
          <a:p>
            <a:pPr marL="628650" indent="-285750">
              <a:lnSpc>
                <a:spcPct val="2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de-DE" sz="1800" dirty="0">
                <a:solidFill>
                  <a:prstClr val="black"/>
                </a:solidFill>
              </a:rPr>
              <a:t>Stetiges Ansteigen der Permafrost </a:t>
            </a:r>
            <a:r>
              <a:rPr lang="de-DE" sz="1800" dirty="0" smtClean="0">
                <a:solidFill>
                  <a:prstClr val="black"/>
                </a:solidFill>
              </a:rPr>
              <a:t>Grenze</a:t>
            </a:r>
            <a:endParaRPr lang="de-DE" sz="1800" dirty="0">
              <a:solidFill>
                <a:prstClr val="black"/>
              </a:solidFill>
            </a:endParaRPr>
          </a:p>
          <a:p>
            <a:pPr marL="628650" lvl="0" indent="-285750">
              <a:lnSpc>
                <a:spcPct val="2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de-DE" sz="1800" dirty="0" smtClean="0">
                <a:solidFill>
                  <a:prstClr val="black"/>
                </a:solidFill>
              </a:rPr>
              <a:t>Abnahme </a:t>
            </a:r>
            <a:r>
              <a:rPr lang="de-DE" sz="1800" dirty="0">
                <a:solidFill>
                  <a:prstClr val="black"/>
                </a:solidFill>
              </a:rPr>
              <a:t>der Schneemächtigkeit:</a:t>
            </a:r>
          </a:p>
          <a:p>
            <a:pPr marL="647700" lvl="0" indent="165100">
              <a:lnSpc>
                <a:spcPct val="200000"/>
              </a:lnSpc>
              <a:spcBef>
                <a:spcPts val="0"/>
              </a:spcBef>
              <a:buFont typeface="Symbol" panose="05050102010706020507" pitchFamily="18" charset="2"/>
              <a:buChar char="-"/>
            </a:pPr>
            <a:r>
              <a:rPr lang="de-DE" sz="1800" dirty="0">
                <a:solidFill>
                  <a:prstClr val="black"/>
                </a:solidFill>
              </a:rPr>
              <a:t>	</a:t>
            </a:r>
            <a:r>
              <a:rPr lang="de-DE" sz="1800" dirty="0" smtClean="0">
                <a:solidFill>
                  <a:prstClr val="black"/>
                </a:solidFill>
              </a:rPr>
              <a:t>Hohe </a:t>
            </a:r>
            <a:r>
              <a:rPr lang="de-DE" sz="1800" dirty="0">
                <a:solidFill>
                  <a:prstClr val="black"/>
                </a:solidFill>
              </a:rPr>
              <a:t>Lagen (&gt; 2500m): 30%</a:t>
            </a:r>
          </a:p>
          <a:p>
            <a:pPr marL="647700" lvl="0" indent="252413">
              <a:lnSpc>
                <a:spcPct val="200000"/>
              </a:lnSpc>
              <a:spcBef>
                <a:spcPts val="0"/>
              </a:spcBef>
              <a:buFont typeface="Symbol" panose="05050102010706020507" pitchFamily="18" charset="2"/>
              <a:buChar char="-"/>
            </a:pPr>
            <a:r>
              <a:rPr lang="de-DE" sz="1800" dirty="0">
                <a:solidFill>
                  <a:prstClr val="black"/>
                </a:solidFill>
              </a:rPr>
              <a:t>	</a:t>
            </a:r>
            <a:r>
              <a:rPr lang="de-DE" sz="1800" dirty="0" smtClean="0">
                <a:solidFill>
                  <a:prstClr val="black"/>
                </a:solidFill>
              </a:rPr>
              <a:t>Gemäßigte </a:t>
            </a:r>
            <a:r>
              <a:rPr lang="de-DE" sz="1800" dirty="0">
                <a:solidFill>
                  <a:prstClr val="black"/>
                </a:solidFill>
              </a:rPr>
              <a:t>Lagen (bis 2500m): 80%</a:t>
            </a:r>
          </a:p>
          <a:p>
            <a:pPr marL="647700" lvl="0" indent="252413">
              <a:lnSpc>
                <a:spcPct val="200000"/>
              </a:lnSpc>
              <a:spcBef>
                <a:spcPts val="0"/>
              </a:spcBef>
              <a:buFont typeface="Symbol" panose="05050102010706020507" pitchFamily="18" charset="2"/>
              <a:buChar char="-"/>
            </a:pPr>
            <a:r>
              <a:rPr lang="de-DE" sz="1800" dirty="0">
                <a:solidFill>
                  <a:prstClr val="black"/>
                </a:solidFill>
              </a:rPr>
              <a:t>	</a:t>
            </a:r>
            <a:r>
              <a:rPr lang="de-DE" sz="1800" dirty="0" smtClean="0">
                <a:solidFill>
                  <a:prstClr val="black"/>
                </a:solidFill>
              </a:rPr>
              <a:t>Tallagen</a:t>
            </a:r>
            <a:r>
              <a:rPr lang="de-DE" sz="1800" dirty="0">
                <a:solidFill>
                  <a:prstClr val="black"/>
                </a:solidFill>
              </a:rPr>
              <a:t>: 90%</a:t>
            </a:r>
          </a:p>
          <a:p>
            <a:endParaRPr lang="de-DE" sz="1400" dirty="0" smtClean="0"/>
          </a:p>
          <a:p>
            <a:endParaRPr lang="de-DE" sz="1400" dirty="0"/>
          </a:p>
        </p:txBody>
      </p:sp>
      <p:pic>
        <p:nvPicPr>
          <p:cNvPr id="4098" name="Picture 2" descr="C:\Users\Johannes\Desktop\image1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972800" y="-8229600"/>
            <a:ext cx="7200000" cy="54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Johannes\Desktop\image1.jpe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4293096"/>
            <a:ext cx="2952328" cy="2214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2969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914" y="-167053"/>
            <a:ext cx="9183914" cy="71634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DE" sz="2800" dirty="0" smtClean="0"/>
              <a:t>Auswirkungen auf die Flora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968552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lvl="0" algn="just">
              <a:lnSpc>
                <a:spcPct val="115000"/>
              </a:lnSpc>
            </a:pPr>
            <a:r>
              <a:rPr lang="de-DE" sz="1800" dirty="0" smtClean="0">
                <a:ea typeface="Calibri"/>
                <a:cs typeface="Times New Roman"/>
              </a:rPr>
              <a:t>Auswaschung </a:t>
            </a:r>
            <a:r>
              <a:rPr lang="de-DE" sz="1800" dirty="0">
                <a:ea typeface="Calibri"/>
                <a:cs typeface="Times New Roman"/>
              </a:rPr>
              <a:t>des Sediments durch Regenfälle </a:t>
            </a:r>
          </a:p>
          <a:p>
            <a:pPr lvl="0" algn="just">
              <a:lnSpc>
                <a:spcPct val="115000"/>
              </a:lnSpc>
            </a:pPr>
            <a:r>
              <a:rPr lang="de-DE" sz="1800" dirty="0">
                <a:ea typeface="Calibri"/>
                <a:cs typeface="Times New Roman"/>
              </a:rPr>
              <a:t>Geringere Humusschicht</a:t>
            </a:r>
          </a:p>
          <a:p>
            <a:pPr lvl="0" algn="just">
              <a:lnSpc>
                <a:spcPct val="115000"/>
              </a:lnSpc>
            </a:pPr>
            <a:r>
              <a:rPr lang="de-DE" sz="1800" dirty="0">
                <a:ea typeface="Calibri"/>
                <a:cs typeface="Times New Roman"/>
              </a:rPr>
              <a:t>Fehlende Grundlage für Bewuchs (Bäume, Pflanzen</a:t>
            </a:r>
            <a:r>
              <a:rPr lang="de-DE" sz="1800" dirty="0" smtClean="0">
                <a:ea typeface="Calibri"/>
                <a:cs typeface="Times New Roman"/>
              </a:rPr>
              <a:t>)</a:t>
            </a:r>
          </a:p>
          <a:p>
            <a:pPr lvl="0" algn="just">
              <a:lnSpc>
                <a:spcPct val="115000"/>
              </a:lnSpc>
            </a:pPr>
            <a:r>
              <a:rPr lang="de-DE" sz="1800" dirty="0" smtClean="0">
                <a:ea typeface="Calibri"/>
                <a:cs typeface="Times New Roman"/>
              </a:rPr>
              <a:t>Rückgang des Waldes</a:t>
            </a:r>
            <a:endParaRPr lang="de-DE" sz="1800" dirty="0">
              <a:ea typeface="Calibri"/>
              <a:cs typeface="Times New Roman"/>
            </a:endParaRPr>
          </a:p>
          <a:p>
            <a:pPr lvl="0" algn="just">
              <a:lnSpc>
                <a:spcPct val="115000"/>
              </a:lnSpc>
            </a:pPr>
            <a:r>
              <a:rPr lang="de-DE" sz="1800" dirty="0">
                <a:ea typeface="Calibri"/>
                <a:cs typeface="Times New Roman"/>
              </a:rPr>
              <a:t>Anstieg der Permafrost Grenze: Destabilisierung ganzer </a:t>
            </a:r>
            <a:r>
              <a:rPr lang="de-DE" sz="1800" dirty="0" smtClean="0">
                <a:ea typeface="Calibri"/>
                <a:cs typeface="Times New Roman"/>
              </a:rPr>
              <a:t>Hänge</a:t>
            </a:r>
          </a:p>
          <a:p>
            <a:pPr marL="0" lvl="0" indent="0" algn="just">
              <a:lnSpc>
                <a:spcPct val="115000"/>
              </a:lnSpc>
              <a:buNone/>
            </a:pPr>
            <a:endParaRPr lang="de-DE" sz="1800" dirty="0">
              <a:ea typeface="Calibri"/>
              <a:cs typeface="Times New Roman"/>
            </a:endParaRPr>
          </a:p>
          <a:p>
            <a:pPr marL="628650" lvl="0" indent="-285750" algn="just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de-DE" sz="1800" dirty="0">
                <a:ea typeface="Calibri"/>
                <a:cs typeface="Times New Roman"/>
              </a:rPr>
              <a:t>Häufung von </a:t>
            </a:r>
            <a:r>
              <a:rPr lang="de-DE" sz="1800" dirty="0" smtClean="0">
                <a:ea typeface="Calibri"/>
                <a:cs typeface="Times New Roman"/>
              </a:rPr>
              <a:t>Erdrutschen, Lawinen und Steinschlägen</a:t>
            </a:r>
          </a:p>
          <a:p>
            <a:pPr marL="628650" indent="-285750" algn="just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de-DE" sz="1800" dirty="0" smtClean="0">
                <a:ea typeface="Calibri"/>
                <a:cs typeface="Times New Roman"/>
              </a:rPr>
              <a:t>Weitere </a:t>
            </a:r>
            <a:r>
              <a:rPr lang="de-DE" sz="1800" dirty="0">
                <a:ea typeface="Calibri"/>
                <a:cs typeface="Times New Roman"/>
              </a:rPr>
              <a:t>Zerstörung von Wäldern und Bewuchs</a:t>
            </a:r>
          </a:p>
          <a:p>
            <a:pPr marL="628650" lvl="0" indent="-285750" algn="just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de-DE" sz="1800" dirty="0" smtClean="0">
                <a:ea typeface="Calibri"/>
                <a:cs typeface="Times New Roman"/>
              </a:rPr>
              <a:t>Fehlen </a:t>
            </a:r>
            <a:r>
              <a:rPr lang="de-DE" sz="1800" dirty="0">
                <a:ea typeface="Calibri"/>
                <a:cs typeface="Times New Roman"/>
              </a:rPr>
              <a:t>der Wälder-&gt; Beschleunigung des Klimawandels </a:t>
            </a:r>
          </a:p>
          <a:p>
            <a:pPr lvl="0" indent="19050" algn="just">
              <a:lnSpc>
                <a:spcPct val="115000"/>
              </a:lnSpc>
              <a:spcAft>
                <a:spcPts val="1000"/>
              </a:spcAft>
              <a:buFont typeface="Wingdings"/>
              <a:buChar char=""/>
            </a:pPr>
            <a:endParaRPr lang="de-DE" sz="1800" dirty="0">
              <a:ea typeface="Calibri"/>
              <a:cs typeface="Times New Roman"/>
            </a:endParaRPr>
          </a:p>
          <a:p>
            <a:pPr lvl="0" indent="19050" algn="just">
              <a:lnSpc>
                <a:spcPct val="115000"/>
              </a:lnSpc>
              <a:spcAft>
                <a:spcPts val="1000"/>
              </a:spcAft>
              <a:buFont typeface="Wingdings"/>
              <a:buChar char=""/>
            </a:pPr>
            <a:r>
              <a:rPr lang="de-DE" sz="1800" i="1" u="sng" dirty="0" smtClean="0">
                <a:ea typeface="Calibri"/>
                <a:cs typeface="Times New Roman"/>
              </a:rPr>
              <a:t>Teufelskreis </a:t>
            </a:r>
            <a:endParaRPr lang="de-DE" sz="1800" i="1" u="sng" dirty="0">
              <a:ea typeface="Calibri"/>
              <a:cs typeface="Times New Roman"/>
            </a:endParaRPr>
          </a:p>
          <a:p>
            <a:pPr lvl="0" indent="0" algn="just">
              <a:lnSpc>
                <a:spcPct val="115000"/>
              </a:lnSpc>
              <a:spcAft>
                <a:spcPts val="1000"/>
              </a:spcAft>
              <a:buNone/>
            </a:pPr>
            <a:endParaRPr lang="de-DE" sz="1400" dirty="0" smtClean="0">
              <a:ea typeface="Calibri"/>
              <a:cs typeface="Times New Roman"/>
            </a:endParaRPr>
          </a:p>
          <a:p>
            <a:pPr lvl="0" indent="19050">
              <a:lnSpc>
                <a:spcPct val="115000"/>
              </a:lnSpc>
              <a:spcAft>
                <a:spcPts val="1000"/>
              </a:spcAft>
              <a:buFont typeface="Wingdings"/>
              <a:buChar char=""/>
            </a:pPr>
            <a:endParaRPr lang="de-DE" sz="1100" dirty="0">
              <a:ea typeface="Calibri"/>
              <a:cs typeface="Times New Roman"/>
            </a:endParaRPr>
          </a:p>
          <a:p>
            <a:endParaRPr lang="de-DE" sz="1400" dirty="0" smtClean="0"/>
          </a:p>
          <a:p>
            <a:endParaRPr lang="de-DE" sz="1400" dirty="0"/>
          </a:p>
          <a:p>
            <a:endParaRPr lang="de-DE" sz="1400" dirty="0" smtClean="0"/>
          </a:p>
          <a:p>
            <a:endParaRPr lang="de-DE" sz="1400" dirty="0"/>
          </a:p>
        </p:txBody>
      </p:sp>
      <p:grpSp>
        <p:nvGrpSpPr>
          <p:cNvPr id="6" name="Gruppieren 5"/>
          <p:cNvGrpSpPr/>
          <p:nvPr/>
        </p:nvGrpSpPr>
        <p:grpSpPr>
          <a:xfrm>
            <a:off x="6084168" y="3933056"/>
            <a:ext cx="3096344" cy="2880320"/>
            <a:chOff x="5868144" y="3717032"/>
            <a:chExt cx="3460404" cy="3040360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8184" y="3717032"/>
              <a:ext cx="3100364" cy="1736204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pic>
        <p:pic>
          <p:nvPicPr>
            <p:cNvPr id="5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68144" y="5157192"/>
              <a:ext cx="2857500" cy="1600200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</p:pic>
      </p:grpSp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41" t="10854" r="641" b="-221"/>
          <a:stretch/>
        </p:blipFill>
        <p:spPr bwMode="auto">
          <a:xfrm>
            <a:off x="6948264" y="943285"/>
            <a:ext cx="2086116" cy="2485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4897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6525"/>
            <a:ext cx="9144000" cy="7138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DE" sz="2800" dirty="0" smtClean="0"/>
              <a:t>Auswirkungen auf die Fauna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525963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361950" indent="-361950">
              <a:lnSpc>
                <a:spcPct val="150000"/>
              </a:lnSpc>
            </a:pPr>
            <a:r>
              <a:rPr lang="de-DE" sz="1700" dirty="0" smtClean="0"/>
              <a:t>Zerstörung </a:t>
            </a:r>
            <a:r>
              <a:rPr lang="de-DE" sz="1700" dirty="0"/>
              <a:t>des </a:t>
            </a:r>
            <a:r>
              <a:rPr lang="de-DE" sz="1700" dirty="0" smtClean="0"/>
              <a:t>Lebensraumes vieler </a:t>
            </a:r>
            <a:r>
              <a:rPr lang="de-DE" sz="1700" dirty="0" smtClean="0"/>
              <a:t>Tiere</a:t>
            </a:r>
          </a:p>
          <a:p>
            <a:pPr marL="361950" indent="-361950">
              <a:lnSpc>
                <a:spcPct val="150000"/>
              </a:lnSpc>
            </a:pPr>
            <a:r>
              <a:rPr lang="de-DE" sz="1700" dirty="0" smtClean="0"/>
              <a:t>Rückzug in höhere Gebiete</a:t>
            </a:r>
          </a:p>
          <a:p>
            <a:pPr marL="361950" indent="-361950">
              <a:lnSpc>
                <a:spcPct val="150000"/>
              </a:lnSpc>
            </a:pPr>
            <a:r>
              <a:rPr lang="de-DE" sz="1700" dirty="0" smtClean="0"/>
              <a:t>Mangelnde </a:t>
            </a:r>
            <a:r>
              <a:rPr lang="de-DE" sz="1700" dirty="0"/>
              <a:t>Gewässer für Insekten </a:t>
            </a:r>
          </a:p>
          <a:p>
            <a:pPr marL="361950" indent="-361950">
              <a:lnSpc>
                <a:spcPct val="150000"/>
              </a:lnSpc>
            </a:pPr>
            <a:r>
              <a:rPr lang="de-DE" sz="1700" dirty="0" smtClean="0"/>
              <a:t>Mangel </a:t>
            </a:r>
            <a:r>
              <a:rPr lang="de-DE" sz="1700" dirty="0"/>
              <a:t>an Nahrung für Pflanzenfresser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1700" dirty="0" smtClean="0"/>
              <a:t>-&gt; Flucht </a:t>
            </a:r>
            <a:r>
              <a:rPr lang="de-DE" sz="1700" dirty="0"/>
              <a:t>der Beutetiere von Raubtieren </a:t>
            </a:r>
            <a:endParaRPr lang="de-DE" sz="1700" dirty="0" smtClean="0"/>
          </a:p>
          <a:p>
            <a:pPr>
              <a:lnSpc>
                <a:spcPct val="150000"/>
              </a:lnSpc>
            </a:pPr>
            <a:r>
              <a:rPr lang="de-DE" sz="1700" dirty="0" smtClean="0"/>
              <a:t>Neue </a:t>
            </a:r>
            <a:r>
              <a:rPr lang="de-DE" sz="1700" dirty="0"/>
              <a:t>Möglichkeiten für südlichere Tiere</a:t>
            </a:r>
          </a:p>
          <a:p>
            <a:pPr marL="361950" indent="-361950">
              <a:lnSpc>
                <a:spcPct val="150000"/>
              </a:lnSpc>
            </a:pPr>
            <a:endParaRPr lang="de-DE" sz="1700" dirty="0" smtClean="0"/>
          </a:p>
          <a:p>
            <a:pPr marL="361950" indent="-361950"/>
            <a:endParaRPr lang="de-DE" sz="1400" dirty="0" smtClean="0"/>
          </a:p>
          <a:p>
            <a:pPr marL="361950" indent="-361950"/>
            <a:endParaRPr lang="de-DE" sz="1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5465" y="4069740"/>
            <a:ext cx="4230707" cy="2368565"/>
          </a:xfrm>
          <a:prstGeom prst="rect">
            <a:avLst/>
          </a:prstGeom>
          <a:ln/>
          <a:ex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865731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Bildergebnis für pasterze rückgang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3" r="10606"/>
          <a:stretch/>
        </p:blipFill>
        <p:spPr bwMode="auto">
          <a:xfrm>
            <a:off x="-1" y="0"/>
            <a:ext cx="9144001" cy="6883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de-DE" dirty="0" smtClean="0"/>
              <a:t>Auswirkungen auf die Gletscher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6383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6525"/>
            <a:ext cx="9144000" cy="7138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DE" sz="2800" dirty="0" smtClean="0"/>
              <a:t>Auswirkungen auf die Gletscher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340769"/>
            <a:ext cx="8229600" cy="324036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de-DE" sz="1700" dirty="0" smtClean="0"/>
              <a:t>Enormer Rückgang/ Schmelze der </a:t>
            </a:r>
            <a:r>
              <a:rPr lang="de-DE" sz="1700" dirty="0" smtClean="0"/>
              <a:t>Gletscher</a:t>
            </a:r>
            <a:endParaRPr lang="de-DE" sz="1700" dirty="0" smtClean="0"/>
          </a:p>
          <a:p>
            <a:pPr indent="20638">
              <a:buFont typeface="Wingdings" panose="05000000000000000000" pitchFamily="2" charset="2"/>
              <a:buChar char="Ø"/>
            </a:pPr>
            <a:r>
              <a:rPr lang="de-DE" sz="1700" dirty="0" smtClean="0"/>
              <a:t>Freigabe von Muränen und losem </a:t>
            </a:r>
            <a:r>
              <a:rPr lang="de-DE" sz="1700" dirty="0" smtClean="0"/>
              <a:t>Geröll</a:t>
            </a:r>
          </a:p>
          <a:p>
            <a:pPr indent="20638">
              <a:buFont typeface="Wingdings" panose="05000000000000000000" pitchFamily="2" charset="2"/>
              <a:buChar char="Ø"/>
            </a:pPr>
            <a:r>
              <a:rPr lang="de-DE" sz="1700" dirty="0" smtClean="0"/>
              <a:t>Wassermangel bereits jetzt </a:t>
            </a:r>
            <a:endParaRPr lang="de-DE" sz="1700" dirty="0" smtClean="0"/>
          </a:p>
          <a:p>
            <a:pPr indent="0">
              <a:buNone/>
            </a:pPr>
            <a:endParaRPr lang="de-DE" sz="1700" dirty="0" smtClean="0"/>
          </a:p>
          <a:p>
            <a:pPr marL="363538" indent="-363538"/>
            <a:r>
              <a:rPr lang="de-DE" sz="1700" dirty="0" smtClean="0"/>
              <a:t>Fakten und Ausblick:</a:t>
            </a:r>
          </a:p>
          <a:p>
            <a:pPr indent="20638">
              <a:buFont typeface="Wingdings" panose="05000000000000000000" pitchFamily="2" charset="2"/>
              <a:buChar char="Ø"/>
            </a:pPr>
            <a:r>
              <a:rPr lang="de-DE" sz="1700" dirty="0" smtClean="0"/>
              <a:t> seit 1850: Rückgang um 60% der Alpengletscher</a:t>
            </a:r>
          </a:p>
          <a:p>
            <a:pPr indent="20638">
              <a:buFont typeface="Wingdings" panose="05000000000000000000" pitchFamily="2" charset="2"/>
              <a:buChar char="Ø"/>
            </a:pPr>
            <a:r>
              <a:rPr lang="de-DE" sz="1700" dirty="0" smtClean="0"/>
              <a:t> Abschmelzen  aller Alpengletscher bis 2100 möglich </a:t>
            </a:r>
          </a:p>
          <a:p>
            <a:pPr marL="536575" indent="-173038">
              <a:buFont typeface="Wingdings" panose="05000000000000000000" pitchFamily="2" charset="2"/>
              <a:buChar char="Ø"/>
            </a:pPr>
            <a:r>
              <a:rPr lang="de-DE" sz="1700" dirty="0"/>
              <a:t> </a:t>
            </a:r>
            <a:r>
              <a:rPr lang="de-DE" sz="1700" dirty="0" smtClean="0"/>
              <a:t>unwiderrufliches Verschwinden der Wasserquelle für Mensch und Tier in den Alpen,     wenn Nichts geschieht</a:t>
            </a:r>
          </a:p>
          <a:p>
            <a:pPr indent="20638">
              <a:buFont typeface="Wingdings" panose="05000000000000000000" pitchFamily="2" charset="2"/>
              <a:buChar char="Ø"/>
            </a:pPr>
            <a:endParaRPr lang="de-DE" sz="1700" dirty="0" smtClean="0"/>
          </a:p>
          <a:p>
            <a:pPr indent="0">
              <a:buNone/>
            </a:pPr>
            <a:endParaRPr lang="de-DE" sz="17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7332" y="4149080"/>
            <a:ext cx="3083900" cy="231292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8960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6525"/>
            <a:ext cx="9144000" cy="7138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de-DE" dirty="0" smtClean="0"/>
              <a:t>Auswirkungen auf die Gletscher</a:t>
            </a:r>
            <a:endParaRPr lang="de-DE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07109"/>
            <a:ext cx="9144000" cy="3786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3131840" y="1706905"/>
            <a:ext cx="2357184" cy="35394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sz="1700" dirty="0" smtClean="0"/>
              <a:t>Beispiel </a:t>
            </a:r>
            <a:r>
              <a:rPr lang="de-DE" sz="1700" dirty="0" err="1" smtClean="0"/>
              <a:t>Rhonegletscher</a:t>
            </a:r>
            <a:r>
              <a:rPr lang="de-DE" sz="1700" dirty="0" smtClean="0"/>
              <a:t>:</a:t>
            </a:r>
            <a:endParaRPr lang="de-DE" sz="1700" dirty="0"/>
          </a:p>
        </p:txBody>
      </p:sp>
    </p:spTree>
    <p:extLst>
      <p:ext uri="{BB962C8B-B14F-4D97-AF65-F5344CB8AC3E}">
        <p14:creationId xmlns:p14="http://schemas.microsoft.com/office/powerpoint/2010/main" val="954500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6525"/>
            <a:ext cx="9144000" cy="7138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de-DE" dirty="0" smtClean="0"/>
              <a:t>Ökosystem Alpen </a:t>
            </a:r>
            <a:endParaRPr lang="de-DE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01"/>
          <a:stretch/>
        </p:blipFill>
        <p:spPr bwMode="auto">
          <a:xfrm>
            <a:off x="1835696" y="2204863"/>
            <a:ext cx="5552075" cy="3498813"/>
          </a:xfrm>
          <a:prstGeom prst="rect">
            <a:avLst/>
          </a:prstGeom>
          <a:ln/>
          <a:ex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13341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258</Words>
  <Application>Microsoft Office PowerPoint</Application>
  <PresentationFormat>Bildschirmpräsentation (4:3)</PresentationFormat>
  <Paragraphs>80</Paragraphs>
  <Slides>10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1" baseType="lpstr">
      <vt:lpstr>Larissa</vt:lpstr>
      <vt:lpstr>Auswirkungen des Klimawandels</vt:lpstr>
      <vt:lpstr>Gliederung</vt:lpstr>
      <vt:lpstr>Allgemeine Fakten und Erwartungen </vt:lpstr>
      <vt:lpstr>Auswirkungen auf die Flora</vt:lpstr>
      <vt:lpstr>Auswirkungen auf die Fauna</vt:lpstr>
      <vt:lpstr>Auswirkungen auf die Gletscher</vt:lpstr>
      <vt:lpstr>Auswirkungen auf die Gletscher</vt:lpstr>
      <vt:lpstr>Auswirkungen auf die Gletscher</vt:lpstr>
      <vt:lpstr>Ökosystem Alpen </vt:lpstr>
      <vt:lpstr>Quellen: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Johannes</dc:creator>
  <cp:lastModifiedBy>Johannes</cp:lastModifiedBy>
  <cp:revision>34</cp:revision>
  <dcterms:created xsi:type="dcterms:W3CDTF">2017-05-14T16:14:24Z</dcterms:created>
  <dcterms:modified xsi:type="dcterms:W3CDTF">2017-12-30T12:53:50Z</dcterms:modified>
</cp:coreProperties>
</file>

<file path=docProps/thumbnail.jpeg>
</file>